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Times New Roman Bold Italics" charset="1" panose="02030802070405090303"/>
      <p:regular r:id="rId38"/>
    </p:embeddedFont>
    <p:embeddedFont>
      <p:font typeface="Times New Roman Bold" charset="1" panose="02030802070405020303"/>
      <p:regular r:id="rId39"/>
    </p:embeddedFont>
    <p:embeddedFont>
      <p:font typeface="Kollektif Bold" charset="1" panose="020B0604020101010102"/>
      <p:regular r:id="rId40"/>
    </p:embeddedFont>
    <p:embeddedFont>
      <p:font typeface="Times New Roman" charset="1" panose="020305020704050203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613470" y="2561893"/>
            <a:ext cx="11315247" cy="138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227C9D"/>
                </a:solidFill>
                <a:latin typeface="Times New Roman Bold Italics"/>
              </a:rPr>
              <a:t>NREGA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45397" y="4241797"/>
            <a:ext cx="7197206" cy="175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>
                <a:solidFill>
                  <a:srgbClr val="545454"/>
                </a:solidFill>
                <a:latin typeface="Times New Roman Bold"/>
              </a:rPr>
              <a:t>Insights and Trends in the National Rural Employment Guarantee Act Implementation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4947463" y="6597611"/>
            <a:ext cx="8359672" cy="65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Presented by - Aditya Kumar Singh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Budget Utilization vs. Employment Generation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68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Correlation between budget allocation and employment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Scatter plot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How budget impacts employment generation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774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Employment Provided to SC, ST, and Women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Persondays of employment for SC, ST, and women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Stacked bar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Employment trends among marginalized groups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453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Comparison of Average Employment Days and Wage Rate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68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Comparison of average employment days and wage rate across states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Dual-axis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Trends in employment days and wage rates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0133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Comparison of Ongoing and Completed NREGA Works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Status of ongoing vs. completed works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Side-by-side bar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Work completion trends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Expenditure Breakdown by State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Total expenditure, wages, material and skilled wages, administrative expenditure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Stacked bar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Expenditure patterns across states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9455" y="4825352"/>
            <a:ext cx="6046286" cy="1027869"/>
            <a:chOff x="0" y="0"/>
            <a:chExt cx="1592438" cy="270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0382" y="705368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0382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5036573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5400000">
            <a:off x="12770705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-10800000">
            <a:off x="12770705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481521" y="1977377"/>
            <a:ext cx="6046286" cy="1027869"/>
            <a:chOff x="0" y="0"/>
            <a:chExt cx="1592438" cy="2707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25091" y="2178574"/>
            <a:ext cx="5702716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01 - OVERVIEW OF NREGA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25091" y="4893100"/>
            <a:ext cx="5702716" cy="191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</a:rPr>
              <a:t>02 - OBJECTIVES OF THE ANALYSIS</a:t>
            </a:r>
          </a:p>
          <a:p>
            <a:pPr algn="l" marL="863601" indent="-431801" lvl="1">
              <a:lnSpc>
                <a:spcPts val="4000"/>
              </a:lnSpc>
              <a:buFont typeface="Arial"/>
              <a:buChar char="•"/>
            </a:pP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605741" y="1940767"/>
            <a:ext cx="865355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It is a government initiative to provide rural employment and it is a guarantee of wage employment to rural households.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19900" y="123826"/>
            <a:ext cx="5702716" cy="90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5999">
                <a:solidFill>
                  <a:srgbClr val="38B6FF"/>
                </a:solidFill>
                <a:latin typeface="Times New Roman Bold Italics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99958" y="4845475"/>
            <a:ext cx="865355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The main objective of the Analysis is to gain insights into NREGA implementation and Identifying trends and disparities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Percentage of NRM Expenditure by State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Percentage of expenditure on Natural Resource Management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 Bar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NRM expenditure trends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492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8108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Percentage of Expenditure on Agriculture &amp; Allied Works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Percentage of expenditure on agriculture and allied activities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 Bar chart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Agriculture expenditure patterns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48108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Relationship Between Total Workers and Average Wage Rate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271FF"/>
                </a:solidFill>
                <a:latin typeface="Times New Roman Bold"/>
              </a:rPr>
              <a:t>Relationship between the number of workers and wage rate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:  Scatter plot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Correlation insights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4102339"/>
            <a:ext cx="1062017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Dashboards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6459200" cy="10287000"/>
          </a:xfrm>
          <a:custGeom>
            <a:avLst/>
            <a:gdLst/>
            <a:ahLst/>
            <a:cxnLst/>
            <a:rect r="r" b="b" t="t" l="l"/>
            <a:pathLst>
              <a:path h="10287000" w="16459200">
                <a:moveTo>
                  <a:pt x="0" y="0"/>
                </a:moveTo>
                <a:lnTo>
                  <a:pt x="16459200" y="0"/>
                </a:lnTo>
                <a:lnTo>
                  <a:pt x="1645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901" y="-128419"/>
            <a:ext cx="13644199" cy="10415419"/>
          </a:xfrm>
          <a:custGeom>
            <a:avLst/>
            <a:gdLst/>
            <a:ahLst/>
            <a:cxnLst/>
            <a:rect r="r" b="b" t="t" l="l"/>
            <a:pathLst>
              <a:path h="10415419" w="13644199">
                <a:moveTo>
                  <a:pt x="0" y="0"/>
                </a:moveTo>
                <a:lnTo>
                  <a:pt x="13644198" y="0"/>
                </a:lnTo>
                <a:lnTo>
                  <a:pt x="13644198" y="10415419"/>
                </a:lnTo>
                <a:lnTo>
                  <a:pt x="0" y="1041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6100" y="0"/>
            <a:ext cx="13533120" cy="10287000"/>
          </a:xfrm>
          <a:custGeom>
            <a:avLst/>
            <a:gdLst/>
            <a:ahLst/>
            <a:cxnLst/>
            <a:rect r="r" b="b" t="t" l="l"/>
            <a:pathLst>
              <a:path h="10287000" w="13533120">
                <a:moveTo>
                  <a:pt x="0" y="0"/>
                </a:moveTo>
                <a:lnTo>
                  <a:pt x="13533120" y="0"/>
                </a:lnTo>
                <a:lnTo>
                  <a:pt x="13533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572049" y="547363"/>
            <a:ext cx="7600032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Times New Roman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3114" y="5620279"/>
            <a:ext cx="352088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Times New Roman Bold"/>
              </a:rPr>
              <a:t>Factors contributing to work completion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319384" y="2483555"/>
            <a:ext cx="382825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2" indent="-323846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545454"/>
                </a:solidFill>
                <a:latin typeface="Times New Roman Bold"/>
              </a:rPr>
              <a:t>How effective is NREGA in providing employment?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2477" y="2452340"/>
            <a:ext cx="3520886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Times New Roman Bold"/>
              </a:rPr>
              <a:t>Regional disparities in implementation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41754" y="5514812"/>
            <a:ext cx="352088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Times New Roman Bold"/>
              </a:rPr>
              <a:t>Data-driven insights for policy optimization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141401" y="2436022"/>
            <a:ext cx="3520886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Times New Roman Bold"/>
              </a:rPr>
              <a:t>Budget utilization and its correlation with employment generation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204191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20382" y="59539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120382" y="70377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5036573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9304" y="0"/>
            <a:ext cx="13613130" cy="10287000"/>
          </a:xfrm>
          <a:custGeom>
            <a:avLst/>
            <a:gdLst/>
            <a:ahLst/>
            <a:cxnLst/>
            <a:rect r="r" b="b" t="t" l="l"/>
            <a:pathLst>
              <a:path h="10287000" w="13613130">
                <a:moveTo>
                  <a:pt x="0" y="0"/>
                </a:moveTo>
                <a:lnTo>
                  <a:pt x="13613130" y="0"/>
                </a:lnTo>
                <a:lnTo>
                  <a:pt x="136131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6562" y="164715"/>
            <a:ext cx="10620170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Kollektif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487133" y="905866"/>
            <a:ext cx="10719600" cy="829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u="sng">
                <a:solidFill>
                  <a:srgbClr val="545454"/>
                </a:solidFill>
                <a:latin typeface="Times New Roman Bold"/>
              </a:rPr>
              <a:t>Summary of Key Findings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Effectiveness of NREGA in providing employment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Regional disparities in implementation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Correlation between budget utilization and employment generation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Employment trends among SC, ST, and women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Work completion status and expenditure patterns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 u="sng">
                <a:solidFill>
                  <a:srgbClr val="545454"/>
                </a:solidFill>
                <a:latin typeface="Times New Roman Bold"/>
              </a:rPr>
              <a:t>Recommendations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Data-driven policy suggestions</a:t>
            </a:r>
          </a:p>
          <a:p>
            <a:pPr algn="ctr">
              <a:lnSpc>
                <a:spcPts val="3600"/>
              </a:lnSpc>
            </a:pPr>
          </a:p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271FF"/>
                </a:solidFill>
                <a:latin typeface="Times New Roman Bold"/>
              </a:rPr>
              <a:t>Optimization strategies for NREGA impact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3960810"/>
            <a:ext cx="10620170" cy="18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Times New Roman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874683" y="228677"/>
            <a:ext cx="1204405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FE6D73"/>
                </a:solidFill>
                <a:latin typeface="Kollektif Bold"/>
              </a:rPr>
              <a:t>Dataset Description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4041952" y="1431267"/>
            <a:ext cx="13842193" cy="733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Source: </a:t>
            </a:r>
            <a:r>
              <a:rPr lang="en-US" sz="4800">
                <a:solidFill>
                  <a:srgbClr val="5271FF"/>
                </a:solidFill>
                <a:latin typeface="Times New Roman Bold"/>
              </a:rPr>
              <a:t>Official government records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Description: </a:t>
            </a:r>
            <a:r>
              <a:rPr lang="en-US" sz="4800">
                <a:solidFill>
                  <a:srgbClr val="5271FF"/>
                </a:solidFill>
                <a:latin typeface="Times New Roman Bold"/>
              </a:rPr>
              <a:t>Implementation data across states and districts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5808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Key Variables: </a:t>
            </a:r>
            <a:r>
              <a:rPr lang="en-US" sz="4800">
                <a:solidFill>
                  <a:srgbClr val="5271FF"/>
                </a:solidFill>
                <a:latin typeface="Times New Roman Bold"/>
              </a:rPr>
              <a:t>State and district names, Number of job cards issued and active, Number of workers (total, active, SC, ST), Budget and expenditure details, Work completion statistics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3003550"/>
            <a:ext cx="12866041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Times New Roman Bold"/>
              </a:rPr>
              <a:t>Exploratory Data Analysis Using Tableau</a:t>
            </a:r>
          </a:p>
        </p:txBody>
      </p:sp>
      <p:grpSp>
        <p:nvGrpSpPr>
          <p:cNvPr name="Group 11" id="1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3084" y="256189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Regional Disparities in NREGA Job Card Issuance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863654" y="4353796"/>
            <a:ext cx="10719600" cy="457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45454"/>
                </a:solidFill>
                <a:latin typeface="Times New Roman"/>
              </a:rPr>
              <a:t>`</a:t>
            </a:r>
            <a:r>
              <a:rPr lang="en-US" sz="3699">
                <a:solidFill>
                  <a:srgbClr val="545454"/>
                </a:solidFill>
                <a:latin typeface="Times New Roman Bold"/>
              </a:rPr>
              <a:t>Job cards issued across states and districts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Heatmap of disparities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Insights: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Highlighting regions with significant disparities</a:t>
            </a: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359157" y="-461526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" y="0"/>
            <a:ext cx="16668286" cy="10287000"/>
          </a:xfrm>
          <a:custGeom>
            <a:avLst/>
            <a:gdLst/>
            <a:ahLst/>
            <a:cxnLst/>
            <a:rect r="r" b="b" t="t" l="l"/>
            <a:pathLst>
              <a:path h="10287000" w="16668286">
                <a:moveTo>
                  <a:pt x="0" y="0"/>
                </a:moveTo>
                <a:lnTo>
                  <a:pt x="16668286" y="0"/>
                </a:lnTo>
                <a:lnTo>
                  <a:pt x="16668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5" r="0" b="-63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6333" y="1727113"/>
            <a:ext cx="1062017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227C9D"/>
                </a:solidFill>
                <a:latin typeface="Times New Roman Bold"/>
              </a:rPr>
              <a:t>State-wise NREGA Employment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453290"/>
            <a:ext cx="10719600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>
                <a:solidFill>
                  <a:srgbClr val="48CFAE"/>
                </a:solidFill>
                <a:latin typeface="Times New Roman Bold"/>
              </a:rPr>
              <a:t>Analysis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Total job cards issued, workers registered, active workers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Visualization: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Bar chart comparison</a:t>
            </a:r>
          </a:p>
          <a:p>
            <a:pPr algn="ctr">
              <a:lnSpc>
                <a:spcPts val="4439"/>
              </a:lnSpc>
            </a:pPr>
          </a:p>
          <a:p>
            <a:pPr algn="ctr" marL="798826" indent="-399413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Times New Roman Bold"/>
              </a:rPr>
              <a:t>Key Findings: </a:t>
            </a:r>
            <a:r>
              <a:rPr lang="en-US" sz="3699">
                <a:solidFill>
                  <a:srgbClr val="5271FF"/>
                </a:solidFill>
                <a:latin typeface="Times New Roman Bold"/>
              </a:rPr>
              <a:t>Employment trends across states</a:t>
            </a:r>
          </a:p>
          <a:p>
            <a:pPr algn="ctr">
              <a:lnSpc>
                <a:spcPts val="4439"/>
              </a:lnSpc>
            </a:pPr>
          </a:p>
          <a:p>
            <a:pPr algn="ctr">
              <a:lnSpc>
                <a:spcPts val="44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359157" y="-461526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79422" y="0"/>
            <a:ext cx="16564936" cy="10353085"/>
          </a:xfrm>
          <a:custGeom>
            <a:avLst/>
            <a:gdLst/>
            <a:ahLst/>
            <a:cxnLst/>
            <a:rect r="r" b="b" t="t" l="l"/>
            <a:pathLst>
              <a:path h="10353085" w="16564936">
                <a:moveTo>
                  <a:pt x="0" y="0"/>
                </a:moveTo>
                <a:lnTo>
                  <a:pt x="16564936" y="0"/>
                </a:lnTo>
                <a:lnTo>
                  <a:pt x="16564936" y="10353085"/>
                </a:lnTo>
                <a:lnTo>
                  <a:pt x="0" y="1035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DAGIvXrDj6k</dc:identifier>
  <dcterms:modified xsi:type="dcterms:W3CDTF">2011-08-01T06:04:30Z</dcterms:modified>
  <cp:revision>1</cp:revision>
  <dc:title>Colorful Modern Business Infographic Presentation</dc:title>
</cp:coreProperties>
</file>